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320" r:id="rId3"/>
    <p:sldId id="321" r:id="rId4"/>
    <p:sldId id="330" r:id="rId5"/>
    <p:sldId id="335" r:id="rId6"/>
    <p:sldId id="342" r:id="rId7"/>
    <p:sldId id="343" r:id="rId8"/>
    <p:sldId id="344" r:id="rId9"/>
    <p:sldId id="345" r:id="rId10"/>
    <p:sldId id="346" r:id="rId11"/>
    <p:sldId id="340" r:id="rId12"/>
    <p:sldId id="336" r:id="rId13"/>
    <p:sldId id="339" r:id="rId14"/>
    <p:sldId id="341" r:id="rId15"/>
    <p:sldId id="268" r:id="rId16"/>
    <p:sldId id="348" r:id="rId17"/>
    <p:sldId id="350" r:id="rId18"/>
    <p:sldId id="351" r:id="rId19"/>
    <p:sldId id="352" r:id="rId20"/>
    <p:sldId id="353" r:id="rId21"/>
    <p:sldId id="270" r:id="rId22"/>
    <p:sldId id="356" r:id="rId23"/>
    <p:sldId id="35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F5AC-0CF0-48F5-A953-02FD0836ABD1}" type="datetimeFigureOut">
              <a:rPr lang="en-US" smtClean="0"/>
              <a:pPr/>
              <a:t>4/18/2012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9D07-D1A3-460C-A69F-5B3DC57EA8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7AB2-D182-4DCE-8758-06F2E27989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75310-709B-4A1F-A02F-73A163D00E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A1ED2-1B71-4A4A-A0F1-2BB13776AEA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B7205-E0DF-4717-B7FA-0A4B37A05B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75310-709B-4A1F-A02F-73A163D00E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75310-709B-4A1F-A02F-73A163D00E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9D07-D1A3-460C-A69F-5B3DC57EA8B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0440-0163-4AA7-B303-0CBE1FF42DA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28EF-A8D1-4FD5-BBB5-D1B79423D07E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6E7F-1E26-4578-BAE8-7846F6DCA09B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E9E3-479C-4A0E-B3B2-556E933A3F57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C4B-01CB-4365-8453-51B57A8AEC49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DB3-0717-4B9D-B2C1-1FA56F794E9D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1392-B85A-40DF-AA14-68D469CDFB8F}" type="datetime1">
              <a:rPr lang="en-US" smtClean="0"/>
              <a:t>4/18/2012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1637-9550-4172-93C1-D51612139518}" type="datetime1">
              <a:rPr lang="en-US" smtClean="0"/>
              <a:t>4/18/2012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DCB-BF34-4E75-8E02-A18930F17E9E}" type="datetime1">
              <a:rPr lang="en-US" smtClean="0"/>
              <a:t>4/18/2012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97F-D2EE-4B00-AF2A-B420571851A6}" type="datetime1">
              <a:rPr lang="en-US" smtClean="0"/>
              <a:t>4/18/2012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BC7B-9F2B-4EC7-A62B-467DC6B29D73}" type="datetime1">
              <a:rPr lang="en-US" smtClean="0"/>
              <a:t>4/18/2012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EFA0-8805-474F-B773-690E2A8CB375}" type="datetime1">
              <a:rPr lang="en-US" smtClean="0"/>
              <a:t>4/18/2012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20DB-E91E-4926-B52E-1F170CA9F820}" type="datetime1">
              <a:rPr lang="en-US" smtClean="0"/>
              <a:t>4/18/2012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Ahmad Rimawi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2BF5-BF88-4717-819B-C9627FCC7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en.wikipedia.org/wiki/File:Glidescope_0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ep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6A2B2"/>
              </a:clrFrom>
              <a:clrTo>
                <a:srgbClr val="96A2B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7548"/>
            <a:ext cx="7772400" cy="1470025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itchFamily="2" charset="-78"/>
              </a:rPr>
              <a:t>Airway management – Part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II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277" y="4149727"/>
            <a:ext cx="5405445" cy="1441452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Ahmad Al Rimawi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370" y="3059668"/>
            <a:ext cx="72072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438912" lvl="0" indent="-320040" algn="ctr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technique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tracheal intubation , laryngoscopes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type of blades.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Rules of Suctioning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Never suction further than you can see.</a:t>
            </a:r>
          </a:p>
          <a:p>
            <a:r>
              <a:rPr lang="en-US" dirty="0"/>
              <a:t>Always suction on the way out.</a:t>
            </a:r>
          </a:p>
          <a:p>
            <a:r>
              <a:rPr lang="en-US" dirty="0"/>
              <a:t>Never suction for longer than15 seconds.</a:t>
            </a:r>
          </a:p>
          <a:p>
            <a:r>
              <a:rPr lang="en-US" dirty="0"/>
              <a:t>Always oxygenate the patient before and after suctioning.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7911"/>
            <a:ext cx="4572000" cy="21621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 1: </a:t>
            </a:r>
            <a:br>
              <a:rPr lang="en-GB" dirty="0" smtClean="0"/>
            </a:br>
            <a:r>
              <a:rPr lang="en-US" b="1" dirty="0" smtClean="0">
                <a:solidFill>
                  <a:schemeClr val="tx2"/>
                </a:solidFill>
              </a:rPr>
              <a:t>Positioning the patient.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/>
              <a:t>(</a:t>
            </a:r>
            <a:r>
              <a:rPr lang="th-TH" sz="4000" b="1" i="1" dirty="0" smtClean="0"/>
              <a:t>Sniffing position</a:t>
            </a:r>
            <a:r>
              <a:rPr lang="en-GB" sz="4000" b="1" i="1" dirty="0" smtClean="0"/>
              <a:t>)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GB" sz="4000" b="1" dirty="0" smtClean="0"/>
              <a:t>sniffing the morning air position)</a:t>
            </a:r>
            <a:endParaRPr lang="en-GB" dirty="0"/>
          </a:p>
        </p:txBody>
      </p:sp>
      <p:pic>
        <p:nvPicPr>
          <p:cNvPr id="4" name="Picture 2" descr="http://web.squ.edu.om/med-Lib/MED_CD/E_CDs/anesthesia/site/content/figures/3039F17.jpg"/>
          <p:cNvPicPr>
            <a:picLocks noChangeAspect="1" noChangeArrowheads="1"/>
          </p:cNvPicPr>
          <p:nvPr/>
        </p:nvPicPr>
        <p:blipFill>
          <a:blip r:embed="rId3"/>
          <a:srcRect b="26550"/>
          <a:stretch>
            <a:fillRect/>
          </a:stretch>
        </p:blipFill>
        <p:spPr bwMode="auto">
          <a:xfrm rot="16200000">
            <a:off x="3662356" y="2737467"/>
            <a:ext cx="3428999" cy="1993919"/>
          </a:xfrm>
          <a:prstGeom prst="flowChartOffpageConnector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web.squ.edu.om/med-Lib/MED_CD/E_CDs/anesthesia/site/content/figures/3039F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49621">
            <a:off x="4951391" y="2529324"/>
            <a:ext cx="2240297" cy="16335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://web.squ.edu.om/med-Lib/MED_CD/E_CDs/anesthesia/site/content/figures/3039F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41929">
            <a:off x="5476358" y="2588560"/>
            <a:ext cx="2240299" cy="16335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http://web.squ.edu.om/med-Lib/MED_CD/E_CDs/anesthesia/site/content/figures/3039F17.jpg"/>
          <p:cNvPicPr>
            <a:picLocks noChangeAspect="1" noChangeArrowheads="1"/>
          </p:cNvPicPr>
          <p:nvPr/>
        </p:nvPicPr>
        <p:blipFill>
          <a:blip r:embed="rId3"/>
          <a:srcRect b="15709"/>
          <a:stretch>
            <a:fillRect/>
          </a:stretch>
        </p:blipFill>
        <p:spPr bwMode="auto">
          <a:xfrm rot="20072294">
            <a:off x="5840267" y="2794982"/>
            <a:ext cx="2240299" cy="13769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http://web.squ.edu.om/med-Lib/MED_CD/E_CDs/anesthesia/site/content/figures/3039F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2" y="3429000"/>
            <a:ext cx="2770185" cy="20199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0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Step 1: </a:t>
            </a:r>
            <a:r>
              <a:rPr lang="en-US" b="1" dirty="0" smtClean="0">
                <a:solidFill>
                  <a:schemeClr val="tx2"/>
                </a:solidFill>
              </a:rPr>
              <a:t>Positioning the patient. </a:t>
            </a:r>
            <a:r>
              <a:rPr lang="en-US" sz="4000" b="1" dirty="0" smtClean="0"/>
              <a:t>(</a:t>
            </a:r>
            <a:r>
              <a:rPr lang="th-TH" sz="4000" b="1" i="1" dirty="0" smtClean="0"/>
              <a:t>Sniffing position</a:t>
            </a:r>
            <a:r>
              <a:rPr lang="en-GB" sz="4000" b="1" i="1" dirty="0" smtClean="0"/>
              <a:t>)</a:t>
            </a:r>
            <a:r>
              <a:rPr lang="en-US" sz="4000" b="1" dirty="0" smtClean="0"/>
              <a:t> </a:t>
            </a:r>
            <a:endParaRPr lang="en-GB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347911"/>
            <a:ext cx="9144000" cy="144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Flexion at lower cervical spine 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 at atlanto-occipital joint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untitl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29" y="3347163"/>
            <a:ext cx="6789741" cy="351083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203775"/>
            <a:ext cx="4114800" cy="4450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400" b="1" dirty="0">
              <a:solidFill>
                <a:srgbClr val="FF33CC"/>
              </a:solidFill>
              <a:latin typeface="Goudy Old Style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Atlanto</a:t>
            </a:r>
            <a:r>
              <a:rPr lang="en-US" sz="2400" b="1" dirty="0">
                <a:solidFill>
                  <a:schemeClr val="tx2"/>
                </a:solidFill>
              </a:rPr>
              <a:t>-occipital extension alone increases the angle between the axes of the pharynx and the larynx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F0"/>
                </a:solidFill>
              </a:rPr>
              <a:t>WHILE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/>
                </a:solidFill>
              </a:rPr>
              <a:t>The combination of cervical flexion of the neck with </a:t>
            </a:r>
            <a:r>
              <a:rPr lang="en-US" sz="2400" b="1" dirty="0" err="1">
                <a:solidFill>
                  <a:schemeClr val="tx2"/>
                </a:solidFill>
              </a:rPr>
              <a:t>atlanto</a:t>
            </a:r>
            <a:r>
              <a:rPr lang="en-US" sz="2400" b="1" dirty="0">
                <a:solidFill>
                  <a:schemeClr val="tx2"/>
                </a:solidFill>
              </a:rPr>
              <a:t>-occipital extension result in the alignment of the axes of the pharynx and larynx. </a:t>
            </a:r>
          </a:p>
          <a:p>
            <a:pPr indent="-60960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7" descr="ET-tub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726" y="906459"/>
            <a:ext cx="3141634" cy="5501506"/>
          </a:xfrm>
          <a:prstGeom prst="rect">
            <a:avLst/>
          </a:prstGeo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 2: </a:t>
            </a:r>
            <a:r>
              <a:rPr lang="en-US" b="1" dirty="0" smtClean="0">
                <a:solidFill>
                  <a:schemeClr val="tx2"/>
                </a:solidFill>
              </a:rPr>
              <a:t>Opening the patient's mouth.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Position of the Anesthesiologist …behind the patient’s head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Laryngoscope: in the left hand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3934123"/>
            <a:ext cx="4571999" cy="29238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Scissor maneuver:</a:t>
            </a:r>
          </a:p>
          <a:p>
            <a:pPr>
              <a:defRPr/>
            </a:pPr>
            <a:r>
              <a:rPr lang="en-US" sz="2000" dirty="0" smtClean="0"/>
              <a:t>Using </a:t>
            </a:r>
            <a:r>
              <a:rPr lang="en-US" sz="2000" b="1" dirty="0" smtClean="0"/>
              <a:t>the index finger </a:t>
            </a:r>
            <a:r>
              <a:rPr lang="en-US" sz="2000" dirty="0" smtClean="0"/>
              <a:t>to pull the upper right incisors towards the operator.. this serves to open the mouth, extends the AO joint, and protects the teeth and lips. At the same time</a:t>
            </a:r>
            <a:r>
              <a:rPr lang="en-US" sz="2000" b="1" dirty="0" smtClean="0"/>
              <a:t>, the thumb depresses</a:t>
            </a:r>
            <a:r>
              <a:rPr lang="en-US" sz="2000" dirty="0" smtClean="0"/>
              <a:t> the lower mandible, further opening the mouth.</a:t>
            </a:r>
          </a:p>
          <a:p>
            <a:pPr>
              <a:defRPr/>
            </a:pPr>
            <a:endParaRPr lang="en-US" sz="2400" dirty="0" smtClean="0">
              <a:latin typeface="Imprint MT Shadow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940278"/>
            <a:ext cx="4572000" cy="2917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/>
              <a:t>Modified Scissor maneuver: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Opening the patient’s mouth using one’s </a:t>
            </a:r>
            <a:r>
              <a:rPr lang="en-US" sz="2000" b="1" dirty="0" smtClean="0"/>
              <a:t>right middle finger </a:t>
            </a:r>
            <a:r>
              <a:rPr lang="en-US" sz="2000" dirty="0" smtClean="0"/>
              <a:t>to depress the lower teeth.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The right hand is placed on the patient’s </a:t>
            </a:r>
            <a:r>
              <a:rPr lang="en-US" sz="2000" dirty="0" err="1" smtClean="0"/>
              <a:t>occiput</a:t>
            </a:r>
            <a:r>
              <a:rPr lang="en-US" sz="2000" dirty="0" smtClean="0"/>
              <a:t> and the patient’s head is rotated into the sniffing position.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 smtClean="0"/>
              <a:t>This method is more suitable for edentulous patient. </a:t>
            </a:r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096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 smtClean="0"/>
              <a:t>Step 3: </a:t>
            </a:r>
            <a:r>
              <a:rPr lang="en-US" sz="3600" b="1" dirty="0" smtClean="0">
                <a:solidFill>
                  <a:schemeClr val="tx2"/>
                </a:solidFill>
              </a:rPr>
              <a:t>Performing </a:t>
            </a:r>
            <a:r>
              <a:rPr lang="en-US" sz="3600" b="1" dirty="0" err="1" smtClean="0">
                <a:solidFill>
                  <a:schemeClr val="tx2"/>
                </a:solidFill>
              </a:rPr>
              <a:t>Laryngoscopy</a:t>
            </a:r>
            <a:r>
              <a:rPr lang="en-US" sz="3600" b="1" dirty="0" smtClean="0">
                <a:solidFill>
                  <a:schemeClr val="tx2"/>
                </a:solidFill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2" name="Picture 2" descr="http://www.equipstat.com/catalog/images/Laryngoscope-Handles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8007" y="1627185"/>
            <a:ext cx="5045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1. The Laryngoscope’s function is to visualize the mouth/Pharynx/Epiglottis</a:t>
            </a:r>
          </a:p>
          <a:p>
            <a:r>
              <a:rPr lang="en-US" sz="2000" dirty="0"/>
              <a:t>2. With </a:t>
            </a:r>
            <a:r>
              <a:rPr lang="en-US" sz="2000" b="1" dirty="0"/>
              <a:t>your left hand insert the Blade to the right </a:t>
            </a:r>
            <a:r>
              <a:rPr lang="en-US" sz="2000" dirty="0"/>
              <a:t>of the tongue so that the tongue moves toward the left</a:t>
            </a:r>
          </a:p>
          <a:p>
            <a:r>
              <a:rPr lang="en-US" sz="2000" dirty="0"/>
              <a:t>3. Once the tip of the blade is at the base of the tongue pull the laryngoscope </a:t>
            </a:r>
            <a:r>
              <a:rPr lang="en-US" sz="2000" b="1" dirty="0"/>
              <a:t>forward and upward in 45 degree from the horizontal line</a:t>
            </a:r>
            <a:r>
              <a:rPr lang="en-US" sz="2000" dirty="0"/>
              <a:t>(don’t rotate as you might damage the upper teeth).</a:t>
            </a:r>
          </a:p>
          <a:p>
            <a:r>
              <a:rPr lang="en-US" sz="2000" dirty="0" smtClean="0"/>
              <a:t>4. Don’t </a:t>
            </a:r>
            <a:r>
              <a:rPr lang="en-US" sz="2000" dirty="0"/>
              <a:t>approach your face to the patient to </a:t>
            </a:r>
            <a:r>
              <a:rPr lang="en-US" sz="2000" dirty="0" smtClean="0"/>
              <a:t> </a:t>
            </a:r>
            <a:r>
              <a:rPr lang="en-US" sz="2000" dirty="0"/>
              <a:t>allow the arms to exert traction on the laryngoscope rather than attempting to lift the laryngoscope with the wrist.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Laryngoscope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906459"/>
            <a:ext cx="7772400" cy="74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 typeface="Monotype Sorts" pitchFamily="2" charset="2"/>
              <a:buChar char=" "/>
            </a:pPr>
            <a:r>
              <a:rPr lang="en-GB" sz="2800" b="1" dirty="0" smtClean="0"/>
              <a:t>Conventional laryngoscope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buFont typeface="Monotype Sorts" pitchFamily="2" charset="2"/>
              <a:buChar char=" "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andle and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lade</a:t>
            </a:r>
          </a:p>
        </p:txBody>
      </p:sp>
      <p:pic>
        <p:nvPicPr>
          <p:cNvPr id="9" name="Picture 4" descr="handle bl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44" y="1987548"/>
            <a:ext cx="1945960" cy="2432450"/>
          </a:xfrm>
          <a:prstGeom prst="rect">
            <a:avLst/>
          </a:prstGeom>
          <a:noFill/>
        </p:spPr>
      </p:pic>
      <p:pic>
        <p:nvPicPr>
          <p:cNvPr id="10" name="Picture 5" descr="hand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822" y="1987548"/>
            <a:ext cx="2998187" cy="2162178"/>
          </a:xfrm>
          <a:prstGeom prst="rect">
            <a:avLst/>
          </a:prstGeom>
          <a:noFill/>
        </p:spPr>
      </p:pic>
      <p:pic>
        <p:nvPicPr>
          <p:cNvPr id="11" name="Picture 6" descr="handle blad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3089" y="1987548"/>
            <a:ext cx="3046973" cy="2227943"/>
          </a:xfrm>
          <a:prstGeom prst="rect">
            <a:avLst/>
          </a:prstGeom>
          <a:noFill/>
        </p:spPr>
      </p:pic>
      <p:pic>
        <p:nvPicPr>
          <p:cNvPr id="95234" name="Picture 2" descr="http://www.nda.ox.ac.uk/wfsa/html/u17/u1703f0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6137" y="4510089"/>
            <a:ext cx="3171726" cy="20510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572000" y="5366766"/>
            <a:ext cx="1290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200" dirty="0" smtClean="0"/>
          </a:p>
          <a:p>
            <a:r>
              <a:rPr lang="en-GB" sz="1600" dirty="0" smtClean="0"/>
              <a:t>McCoy </a:t>
            </a:r>
          </a:p>
          <a:p>
            <a:r>
              <a:rPr lang="en-GB" sz="1600" dirty="0" smtClean="0"/>
              <a:t>laryngoscope</a:t>
            </a:r>
            <a:endParaRPr lang="en-GB" sz="1600" dirty="0"/>
          </a:p>
        </p:txBody>
      </p:sp>
      <p:pic>
        <p:nvPicPr>
          <p:cNvPr id="95236" name="Picture 4" descr="http://www.aic.cuhk.edu.hk/web8/0179_McCoy_laryngoscope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926" y="4510088"/>
            <a:ext cx="2390905" cy="2065335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066800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00FF"/>
                </a:solidFill>
              </a:rPr>
              <a:t>LARYNGOSCOPIC  BLADE</a:t>
            </a:r>
            <a:endParaRPr lang="th-TH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1489075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2" charset="2"/>
              <a:buChar char="F"/>
            </a:pPr>
            <a:r>
              <a:rPr lang="th-TH" sz="4000" b="1"/>
              <a:t> </a:t>
            </a:r>
            <a:r>
              <a:rPr lang="th-TH" sz="3600" b="1"/>
              <a:t>Macintosh (curved) and Miller (straight) blade</a:t>
            </a:r>
          </a:p>
          <a:p>
            <a:pPr>
              <a:buFont typeface="Monotype Sorts" pitchFamily="2" charset="2"/>
              <a:buChar char="F"/>
            </a:pPr>
            <a:r>
              <a:rPr lang="th-TH" sz="3600" b="1"/>
              <a:t> Adult : Macintosh blade, small children : Miller blade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2819400"/>
            <a:ext cx="7443788" cy="3841750"/>
            <a:chOff x="720" y="1776"/>
            <a:chExt cx="4689" cy="2420"/>
          </a:xfrm>
        </p:grpSpPr>
        <p:pic>
          <p:nvPicPr>
            <p:cNvPr id="19460" name="Picture 4" descr="blad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776"/>
              <a:ext cx="4689" cy="2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584" y="3744"/>
              <a:ext cx="11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h-TH" sz="3600" b="1"/>
                <a:t>Miller blade</a:t>
              </a:r>
              <a:endParaRPr lang="th-TH" sz="2800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648" y="3792"/>
              <a:ext cx="14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h-TH" sz="3600" b="1"/>
                <a:t>Macintosh blade</a:t>
              </a:r>
              <a:endParaRPr lang="th-TH" sz="280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0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Macintosh blade is positioned in the vallecula,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anterior to the epiglottis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lifting it out of the visual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pathway.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Miller blade is positioned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posterior to the epiglottis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trapping it while exposing the glottis and vocal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folds.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Incorrect </a:t>
            </a:r>
            <a:r>
              <a:rPr lang="en-GB" sz="2000" dirty="0">
                <a:latin typeface="+mj-lt"/>
              </a:rPr>
              <a:t>usage can cause trauma to the </a:t>
            </a:r>
            <a:r>
              <a:rPr lang="en-GB" sz="2000" dirty="0" smtClean="0">
                <a:latin typeface="+mj-lt"/>
              </a:rPr>
              <a:t>front incisors; </a:t>
            </a:r>
            <a:r>
              <a:rPr lang="en-GB" sz="2000" dirty="0">
                <a:latin typeface="+mj-lt"/>
              </a:rPr>
              <a:t>the correct technique is to displace the chin upwards and forward at the same time, not to use the blade as a lever with the teeth serving as the fulcrum</a:t>
            </a:r>
            <a:r>
              <a:rPr lang="en-GB" sz="2000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Laryngoscopes with a straight Blade, the blade is difficult to control in adult humans and can cause pressure on the</a:t>
            </a:r>
            <a:r>
              <a:rPr lang="en-GB" sz="2000" b="1" dirty="0" smtClean="0">
                <a:latin typeface="+mj-lt"/>
              </a:rPr>
              <a:t> </a:t>
            </a:r>
            <a:r>
              <a:rPr lang="en-GB" sz="2000" b="1" dirty="0" err="1" smtClean="0">
                <a:latin typeface="+mj-lt"/>
              </a:rPr>
              <a:t>vagus</a:t>
            </a:r>
            <a:r>
              <a:rPr lang="en-GB" sz="2000" b="1" dirty="0" smtClean="0">
                <a:latin typeface="+mj-lt"/>
              </a:rPr>
              <a:t> nerve</a:t>
            </a:r>
            <a:r>
              <a:rPr lang="en-GB" sz="2000" dirty="0" smtClean="0">
                <a:latin typeface="+mj-lt"/>
              </a:rPr>
              <a:t>, which can cause unexpected cardiac arrhythmias to spontaneously occur in adults.</a:t>
            </a:r>
          </a:p>
          <a:p>
            <a:pPr>
              <a:buFont typeface="Wingdings" pitchFamily="2" charset="2"/>
              <a:buChar char="§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2075"/>
            <a:ext cx="8637588" cy="1431925"/>
          </a:xfrm>
        </p:spPr>
        <p:txBody>
          <a:bodyPr>
            <a:normAutofit fontScale="90000"/>
          </a:bodyPr>
          <a:lstStyle/>
          <a:p>
            <a:r>
              <a:rPr lang="en-US"/>
              <a:t>Equipment Required for Successful Intubation</a:t>
            </a:r>
          </a:p>
        </p:txBody>
      </p:sp>
      <p:pic>
        <p:nvPicPr>
          <p:cNvPr id="29705" name="Picture 9" descr="equ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82750"/>
            <a:ext cx="5257800" cy="49466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Indirect </a:t>
            </a:r>
            <a:r>
              <a:rPr lang="en-GB" b="1" dirty="0" err="1" smtClean="0"/>
              <a:t>laryngoscopy</a:t>
            </a:r>
            <a:r>
              <a:rPr lang="en-GB" b="1" dirty="0" smtClean="0"/>
              <a:t> </a:t>
            </a:r>
            <a:endParaRPr lang="en-GB" dirty="0"/>
          </a:p>
        </p:txBody>
      </p:sp>
      <p:pic>
        <p:nvPicPr>
          <p:cNvPr id="91138" name="Picture 2" descr="File:Laryngoscope-Glidescope 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644" y="2708274"/>
            <a:ext cx="2101197" cy="38139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7" name="Picture 11" descr="http://upload.wikimedia.org/wikipedia/commons/thumb/3/36/Glidescope_02.JPG/220px-Glidescope_0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70" y="5591178"/>
            <a:ext cx="1514678" cy="1266822"/>
          </a:xfrm>
          <a:prstGeom prst="rect">
            <a:avLst/>
          </a:prstGeom>
          <a:noFill/>
        </p:spPr>
      </p:pic>
      <p:pic>
        <p:nvPicPr>
          <p:cNvPr id="87042" name="Picture 2" descr="http://www.acutronic-medical.ch/pics/content/large/1270128277-Laryflex_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07" y="906459"/>
            <a:ext cx="2049459" cy="20494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70185" y="1627185"/>
            <a:ext cx="468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Fiberoptic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laryngoscopes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Video laryngoscope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0548" y="2347911"/>
            <a:ext cx="5765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Glidescope</a:t>
            </a:r>
            <a:r>
              <a:rPr lang="en-GB" b="1" dirty="0" smtClean="0"/>
              <a:t> </a:t>
            </a:r>
            <a:r>
              <a:rPr lang="en-GB" dirty="0" smtClean="0"/>
              <a:t>: </a:t>
            </a:r>
            <a:br>
              <a:rPr lang="en-GB" dirty="0" smtClean="0"/>
            </a:b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The </a:t>
            </a:r>
            <a:r>
              <a:rPr lang="en-GB" b="1" dirty="0" smtClean="0"/>
              <a:t>steep 60-degree </a:t>
            </a:r>
            <a:r>
              <a:rPr lang="en-GB" b="1" dirty="0" err="1" smtClean="0"/>
              <a:t>angulation</a:t>
            </a:r>
            <a:r>
              <a:rPr lang="en-GB" b="1" dirty="0" smtClean="0"/>
              <a:t> of its blade improves the view of the glottis by reducing the requirement for anterior displacement of the tongue</a:t>
            </a:r>
            <a:r>
              <a:rPr lang="en-GB" dirty="0" smtClean="0"/>
              <a:t>.</a:t>
            </a:r>
          </a:p>
          <a:p>
            <a:pPr marL="228600" indent="-228600">
              <a:buAutoNum type="arabicPeriod"/>
            </a:pPr>
            <a:r>
              <a:rPr lang="en-GB" dirty="0" smtClean="0"/>
              <a:t>The video camera has a relatively </a:t>
            </a:r>
            <a:r>
              <a:rPr lang="en-GB" b="1" dirty="0" smtClean="0"/>
              <a:t>wide viewing angle </a:t>
            </a:r>
            <a:r>
              <a:rPr lang="en-GB" dirty="0" smtClean="0"/>
              <a:t>of 50 degrees.</a:t>
            </a:r>
          </a:p>
          <a:p>
            <a:pPr marL="228600" indent="-228600">
              <a:buAutoNum type="arabicPeriod"/>
            </a:pPr>
            <a:r>
              <a:rPr lang="en-GB" dirty="0" smtClean="0"/>
              <a:t>The heated lens innovation helps </a:t>
            </a:r>
            <a:r>
              <a:rPr lang="en-GB" b="1" dirty="0" smtClean="0"/>
              <a:t>to prevent fogging of the lens</a:t>
            </a:r>
            <a:r>
              <a:rPr lang="en-GB" dirty="0" smtClean="0"/>
              <a:t>, which might otherwise obscure the view.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Laryngoscopy</a:t>
            </a:r>
            <a:r>
              <a:rPr lang="en-GB" b="1" dirty="0" smtClean="0"/>
              <a:t> according to the Cormack and </a:t>
            </a:r>
            <a:r>
              <a:rPr lang="en-GB" b="1" dirty="0" err="1" smtClean="0"/>
              <a:t>Lehane</a:t>
            </a:r>
            <a:r>
              <a:rPr lang="en-GB" b="1" dirty="0" smtClean="0"/>
              <a:t> classification: 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Grade I: complete glottis visible</a:t>
            </a:r>
          </a:p>
          <a:p>
            <a:pPr>
              <a:buNone/>
              <a:defRPr/>
            </a:pPr>
            <a:r>
              <a:rPr lang="en-US" dirty="0" smtClean="0"/>
              <a:t>Grade II: anterior glottis not seen</a:t>
            </a:r>
          </a:p>
          <a:p>
            <a:pPr>
              <a:buNone/>
              <a:defRPr/>
            </a:pPr>
            <a:r>
              <a:rPr lang="en-US" dirty="0" smtClean="0"/>
              <a:t>Grade III: epiglottis seen, but not glottis</a:t>
            </a:r>
          </a:p>
          <a:p>
            <a:pPr>
              <a:buNone/>
              <a:defRPr/>
            </a:pPr>
            <a:r>
              <a:rPr lang="en-US" dirty="0" smtClean="0"/>
              <a:t>Grade IV: epiglottis not seen</a:t>
            </a:r>
            <a:endParaRPr lang="en-US" sz="1600" b="1" dirty="0" smtClean="0"/>
          </a:p>
          <a:p>
            <a:endParaRPr lang="en-GB" dirty="0"/>
          </a:p>
        </p:txBody>
      </p:sp>
      <p:pic>
        <p:nvPicPr>
          <p:cNvPr id="28674" name="Picture 2" descr="http://www.ojhas.org/issue38/2011-2-16-1.gif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73565"/>
          <a:stretch>
            <a:fillRect/>
          </a:stretch>
        </p:blipFill>
        <p:spPr bwMode="auto">
          <a:xfrm>
            <a:off x="247645" y="4510090"/>
            <a:ext cx="8648711" cy="155589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551" y="546096"/>
            <a:ext cx="6846897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/>
              <a:t>Step 4: </a:t>
            </a:r>
            <a:r>
              <a:rPr lang="en-US" sz="3200" b="1" dirty="0" smtClean="0">
                <a:solidFill>
                  <a:schemeClr val="tx2"/>
                </a:solidFill>
              </a:rPr>
              <a:t>Insertion of the Tube through the vocal cords and removing the laryngoscope.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9096" y="1987548"/>
            <a:ext cx="5765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With the right hand insert the tube till the cuff passes  through the vocal cords . </a:t>
            </a:r>
          </a:p>
          <a:p>
            <a:pPr marL="342900" indent="-342900">
              <a:buAutoNum type="arabicPeriod"/>
            </a:pPr>
            <a:r>
              <a:rPr lang="en-GB" dirty="0" smtClean="0"/>
              <a:t>Remove the </a:t>
            </a:r>
            <a:r>
              <a:rPr lang="en-GB" dirty="0" err="1" smtClean="0"/>
              <a:t>laryngoscpe</a:t>
            </a:r>
            <a:r>
              <a:rPr lang="en-GB" dirty="0" smtClean="0"/>
              <a:t> .</a:t>
            </a:r>
          </a:p>
          <a:p>
            <a:pPr marL="342900" indent="-342900">
              <a:buAutoNum type="arabicPeriod"/>
            </a:pPr>
            <a:r>
              <a:rPr lang="en-GB" dirty="0" smtClean="0"/>
              <a:t>Inflate the cuff with 15ml of Air ( to prevent Air leaking during ventilation ) .</a:t>
            </a:r>
          </a:p>
          <a:p>
            <a:pPr marL="342900" indent="-342900">
              <a:buAutoNum type="arabicPeriod"/>
            </a:pPr>
            <a:r>
              <a:rPr lang="en-GB" dirty="0" smtClean="0"/>
              <a:t>Attachment  the tube to </a:t>
            </a:r>
            <a:r>
              <a:rPr lang="en-US" dirty="0" smtClean="0"/>
              <a:t>Bag-valve-mask with </a:t>
            </a:r>
            <a:r>
              <a:rPr lang="en-GB" dirty="0" smtClean="0"/>
              <a:t> O2 flow between 12-15 L/min  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b="1" dirty="0" smtClean="0"/>
              <a:t>Step 5: </a:t>
            </a:r>
            <a:r>
              <a:rPr lang="en-US" sz="3600" b="1" dirty="0" smtClean="0">
                <a:solidFill>
                  <a:schemeClr val="tx2"/>
                </a:solidFill>
              </a:rPr>
              <a:t>Confirmation of the correct               placement and securing the tube.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indent="-609600">
              <a:buNone/>
              <a:defRPr/>
            </a:pPr>
            <a:r>
              <a:rPr lang="en-US" sz="2400" b="1" dirty="0" smtClean="0"/>
              <a:t>Immediate absolute proof:</a:t>
            </a:r>
          </a:p>
          <a:p>
            <a:pPr>
              <a:buNone/>
              <a:defRPr/>
            </a:pPr>
            <a:r>
              <a:rPr lang="en-US" sz="2400" dirty="0" smtClean="0"/>
              <a:t>1. Observing the Tube passing through the vocal cords</a:t>
            </a:r>
          </a:p>
          <a:p>
            <a:pPr>
              <a:buNone/>
              <a:defRPr/>
            </a:pPr>
            <a:r>
              <a:rPr lang="en-US" sz="2400" dirty="0" smtClean="0"/>
              <a:t>2. Observing carbon dioxide (ETCO2)</a:t>
            </a:r>
          </a:p>
          <a:p>
            <a:pPr>
              <a:buNone/>
              <a:defRPr/>
            </a:pPr>
            <a:r>
              <a:rPr lang="en-US" sz="2400" dirty="0" smtClean="0"/>
              <a:t>3. Visualizing the tracheal lumen using </a:t>
            </a:r>
            <a:r>
              <a:rPr lang="en-US" sz="2400" dirty="0" err="1" smtClean="0"/>
              <a:t>fiberoptic</a:t>
            </a:r>
            <a:r>
              <a:rPr lang="en-US" sz="2400" dirty="0" smtClean="0"/>
              <a:t> scope </a:t>
            </a:r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b="1" dirty="0" smtClean="0"/>
              <a:t>Indirect confirmation</a:t>
            </a:r>
          </a:p>
          <a:p>
            <a:pPr>
              <a:buNone/>
              <a:defRPr/>
            </a:pPr>
            <a:r>
              <a:rPr lang="en-US" sz="2000" dirty="0" smtClean="0"/>
              <a:t>1. Listening over the </a:t>
            </a:r>
            <a:r>
              <a:rPr lang="en-US" sz="2000" dirty="0" err="1" smtClean="0"/>
              <a:t>epigastrium</a:t>
            </a:r>
            <a:r>
              <a:rPr lang="en-US" sz="2000" dirty="0" smtClean="0"/>
              <a:t> (absence of breath sounds with ventilation)</a:t>
            </a:r>
          </a:p>
          <a:p>
            <a:pPr>
              <a:buNone/>
              <a:defRPr/>
            </a:pPr>
            <a:r>
              <a:rPr lang="en-US" sz="2000" dirty="0" smtClean="0"/>
              <a:t>2. Observing the chest to raise and fall with positive pressure ventilation</a:t>
            </a:r>
          </a:p>
          <a:p>
            <a:pPr>
              <a:buNone/>
              <a:defRPr/>
            </a:pPr>
            <a:r>
              <a:rPr lang="en-US" sz="2000" dirty="0" smtClean="0"/>
              <a:t>3. Listening to the apex  &amp; </a:t>
            </a:r>
            <a:r>
              <a:rPr lang="en-US" sz="2000" dirty="0" err="1" smtClean="0"/>
              <a:t>axillae</a:t>
            </a:r>
            <a:r>
              <a:rPr lang="en-US" sz="2000" dirty="0" smtClean="0"/>
              <a:t> of each lung for breath sounds with ventilation</a:t>
            </a:r>
            <a:endParaRPr lang="en-US" sz="2000" dirty="0" smtClean="0">
              <a:latin typeface="Constantia" pitchFamily="18" charset="0"/>
            </a:endParaRPr>
          </a:p>
          <a:p>
            <a:pPr>
              <a:buNone/>
              <a:defRPr/>
            </a:pPr>
            <a:r>
              <a:rPr lang="en-US" sz="2000" dirty="0" smtClean="0"/>
              <a:t>*on A-P CXR the tip of ETT should be between the midpoint of the thoracic inlet &amp; the carina 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T 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5374" y="1266822"/>
            <a:ext cx="2368264" cy="1441453"/>
          </a:xfrm>
          <a:prstGeom prst="rect">
            <a:avLst/>
          </a:prstGeom>
          <a:noFill/>
        </p:spPr>
      </p:pic>
      <p:pic>
        <p:nvPicPr>
          <p:cNvPr id="12" name="Picture 6" descr="slip 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565392"/>
            <a:ext cx="2049459" cy="1296000"/>
          </a:xfrm>
          <a:prstGeom prst="rect">
            <a:avLst/>
          </a:prstGeom>
          <a:noFill/>
        </p:spPr>
      </p:pic>
      <p:pic>
        <p:nvPicPr>
          <p:cNvPr id="11" name="Picture 5" descr="magi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459" y="5562000"/>
            <a:ext cx="2882904" cy="1296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Cont…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37341" cy="450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Laryngoscope with relevant size blades.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Magill forceps.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Flexible introducer.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10-20 ml syringe.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Oropharangeal</a:t>
            </a:r>
            <a:r>
              <a:rPr lang="en-US" sz="2400" dirty="0"/>
              <a:t> airways – all sizes.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Tape or adhesive plaster.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E.T tubes – relevant sizes.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Bag-valve-mask with oxygen connected.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Suction unit with </a:t>
            </a:r>
            <a:r>
              <a:rPr lang="en-US" sz="2400" dirty="0" err="1"/>
              <a:t>Yankauer</a:t>
            </a:r>
            <a:r>
              <a:rPr lang="en-US" sz="2400" dirty="0"/>
              <a:t> nozzle and </a:t>
            </a:r>
            <a:r>
              <a:rPr lang="en-US" sz="2400" dirty="0" err="1"/>
              <a:t>endotracheal</a:t>
            </a:r>
            <a:r>
              <a:rPr lang="en-US" sz="2400" dirty="0"/>
              <a:t> suction catheter.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6" descr="handle blad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697892" y="2570605"/>
            <a:ext cx="2347911" cy="1716790"/>
          </a:xfrm>
          <a:prstGeom prst="rect">
            <a:avLst/>
          </a:prstGeom>
          <a:noFill/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734178" y="3696497"/>
            <a:ext cx="2162184" cy="1445702"/>
            <a:chOff x="308" y="1776"/>
            <a:chExt cx="5101" cy="2446"/>
          </a:xfrm>
        </p:grpSpPr>
        <p:pic>
          <p:nvPicPr>
            <p:cNvPr id="7" name="Picture 4" descr="blade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8" y="1776"/>
              <a:ext cx="4689" cy="2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08" y="3798"/>
              <a:ext cx="195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h-TH" sz="1000" b="1" dirty="0"/>
                <a:t>Miller blade</a:t>
              </a:r>
              <a:endParaRPr lang="th-TH" sz="1000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76" y="3792"/>
              <a:ext cx="263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h-TH" sz="1050" b="1" dirty="0"/>
                <a:t>Macintosh blade</a:t>
              </a:r>
              <a:endParaRPr lang="th-TH" sz="1050" dirty="0"/>
            </a:p>
          </p:txBody>
        </p:sp>
      </p:grpSp>
      <p:pic>
        <p:nvPicPr>
          <p:cNvPr id="10" name="Picture 4" descr="mas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8687" y="5562000"/>
            <a:ext cx="2185313" cy="1296000"/>
          </a:xfrm>
          <a:prstGeom prst="rect">
            <a:avLst/>
          </a:prstGeom>
          <a:noFill/>
        </p:spPr>
      </p:pic>
      <p:pic>
        <p:nvPicPr>
          <p:cNvPr id="13" name="Picture 8" descr="slip joint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62000"/>
            <a:ext cx="2160000" cy="1296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403378" y="1266822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we will discuss later on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 of </a:t>
            </a:r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7704" cy="4525963"/>
          </a:xfrm>
        </p:spPr>
        <p:txBody>
          <a:bodyPr>
            <a:normAutofit fontScale="92500"/>
          </a:bodyPr>
          <a:lstStyle/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following 5 Steps:</a:t>
            </a:r>
          </a:p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smtClean="0">
                <a:solidFill>
                  <a:schemeClr val="tx2"/>
                </a:solidFill>
              </a:rPr>
              <a:t>Positioning the patient. </a:t>
            </a:r>
          </a:p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b="1" dirty="0" smtClean="0">
                <a:solidFill>
                  <a:schemeClr val="tx2"/>
                </a:solidFill>
              </a:rPr>
              <a:t>Opening the patient's mouth.</a:t>
            </a:r>
          </a:p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3. </a:t>
            </a:r>
            <a:r>
              <a:rPr lang="en-US" b="1" dirty="0" smtClean="0">
                <a:solidFill>
                  <a:schemeClr val="tx2"/>
                </a:solidFill>
              </a:rPr>
              <a:t>Performing </a:t>
            </a:r>
            <a:r>
              <a:rPr lang="en-US" b="1" dirty="0" err="1" smtClean="0">
                <a:solidFill>
                  <a:schemeClr val="tx2"/>
                </a:solidFill>
              </a:rPr>
              <a:t>Laryngoscopy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4. </a:t>
            </a:r>
            <a:r>
              <a:rPr lang="en-US" b="1" dirty="0" smtClean="0">
                <a:solidFill>
                  <a:schemeClr val="tx2"/>
                </a:solidFill>
              </a:rPr>
              <a:t>Insertion of the Tube through the vocal cords and removing the laryngoscope.</a:t>
            </a:r>
          </a:p>
          <a:p>
            <a:pPr indent="-6096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5. </a:t>
            </a:r>
            <a:r>
              <a:rPr lang="en-US" b="1" dirty="0" smtClean="0">
                <a:solidFill>
                  <a:schemeClr val="tx2"/>
                </a:solidFill>
              </a:rPr>
              <a:t>Confirmation of the correct               placement and securing the tube.  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07" y="1130416"/>
            <a:ext cx="5230025" cy="459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653089" y="1627185"/>
            <a:ext cx="32432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  This Video is available on our Group </a:t>
            </a:r>
          </a:p>
          <a:p>
            <a:pPr algn="ctr"/>
            <a:r>
              <a:rPr lang="en-GB" sz="2800" dirty="0" smtClean="0"/>
              <a:t>website ::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292726" y="3429000"/>
            <a:ext cx="362785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GroupD2</a:t>
            </a:r>
          </a:p>
          <a:p>
            <a:pPr algn="ctr"/>
            <a:r>
              <a:rPr lang="en-GB" sz="2800" dirty="0" smtClean="0"/>
              <a:t>.yolasite.com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734178" y="5829018"/>
            <a:ext cx="171264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br>
              <a:rPr lang="en-GB" sz="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GB" sz="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</a:t>
            </a:r>
            <a:r>
              <a:rPr lang="en-GB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iPad</a:t>
            </a:r>
            <a:r>
              <a:rPr lang="en-GB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friendly</a:t>
            </a:r>
            <a:endParaRPr lang="en-GB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8" name="Picture 4" descr="http://www.techdigest.tv/Apple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452" y="5468655"/>
            <a:ext cx="1081089" cy="120361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 Cont…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Position the patient supine, open the airway with a head-tilt chin-lift maneuver.(Suspected spinal injury, attempt </a:t>
            </a:r>
            <a:r>
              <a:rPr lang="en-US" sz="2800" dirty="0" err="1"/>
              <a:t>naso</a:t>
            </a:r>
            <a:r>
              <a:rPr lang="en-US" sz="2800" dirty="0"/>
              <a:t>-tracheal intubation, spine in neutral </a:t>
            </a:r>
            <a:r>
              <a:rPr lang="en-US" sz="2800" dirty="0" smtClean="0"/>
              <a:t>position).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Open mouth by separating the lips and pulling on upper jaw with the index finger.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Hold laryngoscope in left hand, insert scope into mouth with blade directed to right tonsil.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right tonsil is reached, sweep the blade to the midline keeping the tongue on the left.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 Cont…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This brings the epiglottis</a:t>
            </a:r>
            <a:r>
              <a:rPr lang="en-US" sz="2800" dirty="0"/>
              <a:t> </a:t>
            </a:r>
            <a:r>
              <a:rPr lang="en-US" sz="2400" dirty="0"/>
              <a:t>into view.” </a:t>
            </a:r>
            <a:r>
              <a:rPr lang="en-US" sz="2400" b="1" dirty="0"/>
              <a:t>DO NOT LOOSE SIGHT OF IT!”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Advance the blade until it reaches the angle between the base of the tongue and epiglottis.( </a:t>
            </a:r>
            <a:r>
              <a:rPr lang="en-US" sz="2400" dirty="0" err="1"/>
              <a:t>volecular</a:t>
            </a:r>
            <a:r>
              <a:rPr lang="en-US" sz="2400" dirty="0"/>
              <a:t> space)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Lift the laryngoscope upwards and away from the nose – towards the chest. This should bring the vocal cords into view. </a:t>
            </a:r>
            <a:r>
              <a:rPr lang="en-US" sz="2400" u="sng" dirty="0"/>
              <a:t>It may be necessary for a colleague to press on the trachea to improve the view of the larynx.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Place the ETT in the right hand. Keep the concavity of the tube facing the right side of the mouth.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Insert the tube watching it enter through the cords.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 Cont…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Insert the tube just so the cuff has passed the cords and then inflate the cuff.</a:t>
            </a:r>
          </a:p>
          <a:p>
            <a:r>
              <a:rPr lang="en-US" sz="2800" dirty="0"/>
              <a:t>Listed for air entry  at both apices and  both </a:t>
            </a:r>
            <a:r>
              <a:rPr lang="en-US" sz="2800" dirty="0" err="1"/>
              <a:t>axillae</a:t>
            </a:r>
            <a:r>
              <a:rPr lang="en-US" sz="2800" dirty="0"/>
              <a:t> to ensure correct placement using a stethoscope.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of Intubation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Always have a suction unit available.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An intubation attempt should never exceed 30 seconds.</a:t>
            </a:r>
          </a:p>
          <a:p>
            <a:pPr>
              <a:lnSpc>
                <a:spcPct val="90000"/>
              </a:lnSpc>
            </a:pPr>
            <a:r>
              <a:rPr lang="en-US" sz="2800" b="1"/>
              <a:t> Oxygenate the patient pre and post intubation with a bag-valve-mask.(100% O2).</a:t>
            </a:r>
          </a:p>
          <a:p>
            <a:pPr>
              <a:lnSpc>
                <a:spcPct val="90000"/>
              </a:lnSpc>
            </a:pPr>
            <a:r>
              <a:rPr lang="en-US" sz="2800" b="1"/>
              <a:t>Have sedative medication available if needed.      (e.g. Midazolam 15mg/3ml)</a:t>
            </a:r>
          </a:p>
          <a:p>
            <a:pPr>
              <a:lnSpc>
                <a:spcPct val="90000"/>
              </a:lnSpc>
            </a:pPr>
            <a:r>
              <a:rPr lang="en-US" sz="2800" b="1"/>
              <a:t>Always recheck tube placement manually guided by oxygen saturation readings.(Spo2).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Ahmad Rimawi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1108</Words>
  <Application>Microsoft Office PowerPoint</Application>
  <PresentationFormat>On-screen Show (4:3)</PresentationFormat>
  <Paragraphs>166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Airway management – Part II</vt:lpstr>
      <vt:lpstr>Equipment Required for Successful Intubation</vt:lpstr>
      <vt:lpstr>Equipment Cont…</vt:lpstr>
      <vt:lpstr>Technique of Endotracheal Intubation</vt:lpstr>
      <vt:lpstr>Slide 5</vt:lpstr>
      <vt:lpstr>Technique Cont…</vt:lpstr>
      <vt:lpstr>Technique Cont…</vt:lpstr>
      <vt:lpstr>Technique Cont…</vt:lpstr>
      <vt:lpstr>Rules of Intubation</vt:lpstr>
      <vt:lpstr>4 Rules of Suctioning</vt:lpstr>
      <vt:lpstr>Step 1:  Positioning the patient.   (Sniffing position)  (sniffing the morning air position)</vt:lpstr>
      <vt:lpstr>Step 1: Positioning the patient. (Sniffing position) </vt:lpstr>
      <vt:lpstr>Slide 13</vt:lpstr>
      <vt:lpstr>Step 2: Opening the patient's mouth.</vt:lpstr>
      <vt:lpstr>Step 3: Performing Laryngoscopy.</vt:lpstr>
      <vt:lpstr>Laryngoscope</vt:lpstr>
      <vt:lpstr>Slide 17</vt:lpstr>
      <vt:lpstr>LARYNGOSCOPIC  BLADE</vt:lpstr>
      <vt:lpstr>Slide 19</vt:lpstr>
      <vt:lpstr>Indirect laryngoscopy </vt:lpstr>
      <vt:lpstr>Laryngoscopy according to the Cormack and Lehane classification: </vt:lpstr>
      <vt:lpstr>Step 4: Insertion of the Tube through the vocal cords and removing the laryngoscope.</vt:lpstr>
      <vt:lpstr>Step 5: Confirmation of the correct               placement and securing the tube.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management – Part II</dc:title>
  <dc:creator>Ahmad</dc:creator>
  <cp:lastModifiedBy>Ahmad</cp:lastModifiedBy>
  <cp:revision>18</cp:revision>
  <dcterms:created xsi:type="dcterms:W3CDTF">2012-04-16T15:15:36Z</dcterms:created>
  <dcterms:modified xsi:type="dcterms:W3CDTF">2012-04-18T17:24:28Z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